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1" r:id="rId3"/>
    <p:sldId id="259" r:id="rId4"/>
    <p:sldId id="265" r:id="rId5"/>
    <p:sldId id="260" r:id="rId6"/>
    <p:sldId id="263" r:id="rId7"/>
    <p:sldId id="257" r:id="rId8"/>
    <p:sldId id="258" r:id="rId9"/>
    <p:sldId id="262" r:id="rId10"/>
    <p:sldId id="264" r:id="rId11"/>
    <p:sldId id="266" r:id="rId1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37401-69DF-4B93-AC78-671C8F38863D}" v="32" dt="2019-03-25T13:38:13.402"/>
    <p1510:client id="{64240224-A020-4F5C-9655-44D90B83F376}" v="72" dt="2019-03-25T17:17:44.987"/>
    <p1510:client id="{CCA0B120-C96A-4667-BF10-117464D32B6A}" v="12" dt="2019-03-26T13:10:02.936"/>
    <p1510:client id="{34AA0F74-FB38-4AF1-B5C2-89C07EA8DA9F}" v="176" dt="2019-03-25T17:26:08.116"/>
    <p1510:client id="{A3032C66-2324-4B62-AE38-57C2E26F7365}" v="11" dt="2019-03-26T09:11:44.810"/>
    <p1510:client id="{6724142B-B7AD-4389-A903-9613D728C58D}" v="731" dt="2019-03-26T08:20:54.406"/>
    <p1510:client id="{7F25C9E9-5F5E-471E-B101-B5FEBB0D27AD}" v="42" dt="2019-03-26T09:21:46.135"/>
    <p1510:client id="{6FF1817D-500E-4974-9841-4701F5C08BD7}" v="94" dt="2019-03-26T11:28:07.470"/>
    <p1510:client id="{8DC370A2-AF37-42A9-B678-B346209DE6CF}" v="1" dt="2019-03-26T09:18:04.693"/>
    <p1510:client id="{47431C82-E50D-466E-B762-62C493B0ECBF}" v="182" dt="2019-03-26T13:22:02.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2" d="100"/>
          <a:sy n="72" d="100"/>
        </p:scale>
        <p:origin x="-392" y="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TW" altLang="en-US"/>
              <a:t>按一下以編輯母片標題樣式</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a:p>
        </p:txBody>
      </p:sp>
      <p:sp>
        <p:nvSpPr>
          <p:cNvPr id="4"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93177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738912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TW" altLang="en-US"/>
              <a:t>按一下以編輯母片標題樣式</a:t>
            </a:r>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876183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TW" altLang="en-US"/>
              <a:t>按一下以編輯母片標題樣式</a:t>
            </a:r>
            <a:endParaRPr lang="en-US"/>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TW" altLang="en-US"/>
              <a:t>按一下以編輯母片文字樣式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023620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TW" altLang="en-US"/>
              <a:t>按一下以編輯母片標題樣式</a:t>
            </a:r>
            <a:endParaRPr lang="en-US"/>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789827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TW" altLang="en-US"/>
              <a:t>按一下以編輯母片標題樣式</a:t>
            </a:r>
            <a:endParaRPr lang="en-US"/>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4"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943314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TW" altLang="en-US"/>
              <a:t>按一下以編輯母片標題樣式</a:t>
            </a:r>
            <a:endParaRPr lang="en-US"/>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4"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082958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nchor="t" anchorCtr="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769878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366510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30746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TW" altLang="en-US"/>
              <a:t>按一下以編輯母片標題樣式</a:t>
            </a:r>
            <a:endParaRPr lang="en-US"/>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09869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901534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01974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7" name="Date Placeholder 2"/>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3"/>
          <p:cNvSpPr>
            <a:spLocks noGrp="1"/>
          </p:cNvSpPr>
          <p:nvPr>
            <p:ph type="ftr" sz="quarter" idx="11"/>
          </p:nvPr>
        </p:nvSpPr>
        <p:spPr/>
        <p:txBody>
          <a:bodyPr/>
          <a:lstStyle/>
          <a:p>
            <a:endParaRPr lang="zh-TW" altLang="en-US"/>
          </a:p>
        </p:txBody>
      </p:sp>
      <p:sp>
        <p:nvSpPr>
          <p:cNvPr id="6" name="Slide Number Placeholder 4"/>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521158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2"/>
          <p:cNvSpPr>
            <a:spLocks noGrp="1"/>
          </p:cNvSpPr>
          <p:nvPr>
            <p:ph type="ftr" sz="quarter" idx="11"/>
          </p:nvPr>
        </p:nvSpPr>
        <p:spPr/>
        <p:txBody>
          <a:bodyPr/>
          <a:lstStyle/>
          <a:p>
            <a:endParaRPr lang="zh-TW" altLang="en-US"/>
          </a:p>
        </p:txBody>
      </p:sp>
      <p:sp>
        <p:nvSpPr>
          <p:cNvPr id="6" name="Slide Number Placeholder 3"/>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50904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TW" altLang="en-US"/>
              <a:t>按一下以編輯母片標題樣式</a:t>
            </a:r>
            <a:endParaRPr lang="en-US"/>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Date Placeholder 4"/>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5" name="Footer Placeholder 5"/>
          <p:cNvSpPr>
            <a:spLocks noGrp="1"/>
          </p:cNvSpPr>
          <p:nvPr>
            <p:ph type="ftr" sz="quarter" idx="11"/>
          </p:nvPr>
        </p:nvSpPr>
        <p:spPr/>
        <p:txBody>
          <a:bodyPr/>
          <a:lstStyle/>
          <a:p>
            <a:endParaRPr lang="zh-TW" altLang="en-US"/>
          </a:p>
        </p:txBody>
      </p:sp>
      <p:sp>
        <p:nvSpPr>
          <p:cNvPr id="6" name="Slide Number Placeholder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779193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275EF9D-446A-4BA9-9A8F-8795C824CFA3}" type="datetimeFigureOut">
              <a:rPr lang="zh-TW" altLang="en-US" smtClean="0"/>
              <a:t>2019/6/21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408062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TW" altLang="en-US"/>
              <a:t>按一下以編輯母片標題樣式</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275EF9D-446A-4BA9-9A8F-8795C824CFA3}" type="datetimeFigureOut">
              <a:rPr lang="zh-TW" altLang="en-US" smtClean="0"/>
              <a:t>2019/6/21</a:t>
            </a:fld>
            <a:endParaRPr lang="zh-TW"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TW"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28943684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aiwanpowerexam.pixnet.net/blog/post/36614593-%E4%B8%AD%E8%8F%AF%E9%83%B5%E6%94%BF%E6%8B%9B%E8%80%83-%E9%83%B5%E5%B1%80%E6%8B%9B%E8%80%83-%E9%8C%84%E5%8F%96%E7%8E%87-%E5%A0%B1%E5%90%8D%E4%BA%BA%E6%95%B8-%E9%83%B5" TargetMode="External"/><Relationship Id="rId2" Type="http://schemas.openxmlformats.org/officeDocument/2006/relationships/hyperlink" Target="http://cloud.easylearn.com.tw/exam_web_post-2.html" TargetMode="External"/><Relationship Id="rId1" Type="http://schemas.openxmlformats.org/officeDocument/2006/relationships/slideLayout" Target="../slideLayouts/slideLayout2.xml"/><Relationship Id="rId4" Type="http://schemas.openxmlformats.org/officeDocument/2006/relationships/hyperlink" Target="https://www.youtube.com/watch?v=je_STVru26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71826" y="651095"/>
            <a:ext cx="8825658" cy="3329581"/>
          </a:xfrm>
        </p:spPr>
        <p:txBody>
          <a:bodyPr/>
          <a:lstStyle/>
          <a:p>
            <a:pPr algn="ctr"/>
            <a:r>
              <a:rPr lang="en-US" altLang="zh-TW" sz="8000" dirty="0" smtClean="0"/>
              <a:t>Team</a:t>
            </a:r>
            <a:r>
              <a:rPr lang="zh-TW" altLang="en-US" sz="8000" dirty="0" smtClean="0"/>
              <a:t> </a:t>
            </a:r>
            <a:r>
              <a:rPr lang="en-US" altLang="zh-TW" sz="8000" dirty="0" smtClean="0"/>
              <a:t>9</a:t>
            </a:r>
            <a:endParaRPr lang="zh-TW" altLang="en-US" sz="8000" dirty="0"/>
          </a:p>
        </p:txBody>
      </p:sp>
      <p:sp>
        <p:nvSpPr>
          <p:cNvPr id="3" name="副標題 2"/>
          <p:cNvSpPr>
            <a:spLocks noGrp="1"/>
          </p:cNvSpPr>
          <p:nvPr>
            <p:ph type="subTitle" idx="1"/>
          </p:nvPr>
        </p:nvSpPr>
        <p:spPr>
          <a:xfrm>
            <a:off x="1620569" y="4777380"/>
            <a:ext cx="8360043" cy="861420"/>
          </a:xfrm>
        </p:spPr>
        <p:txBody>
          <a:bodyPr>
            <a:normAutofit/>
          </a:bodyPr>
          <a:lstStyle/>
          <a:p>
            <a:pPr algn="ctr"/>
            <a:r>
              <a:rPr lang="en-US" altLang="zh-TW" sz="4800" dirty="0" smtClean="0">
                <a:latin typeface="Calibri" panose="020F0502020204030204" pitchFamily="34" charset="0"/>
                <a:cs typeface="Calibri" panose="020F0502020204030204" pitchFamily="34" charset="0"/>
              </a:rPr>
              <a:t>HW2</a:t>
            </a:r>
            <a:endParaRPr lang="zh-TW" altLang="en-US"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212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B4AAD3FD-83A5-4B89-9F8F-01B8870865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Freeform 31">
            <a:extLst>
              <a:ext uri="{FF2B5EF4-FFF2-40B4-BE49-F238E27FC236}">
                <a16:creationId xmlns:a16="http://schemas.microsoft.com/office/drawing/2014/main" xmlns="" id="{61752F1D-FC0F-4103-9584-630E643CCDA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Rectangle 15">
            <a:extLst>
              <a:ext uri="{FF2B5EF4-FFF2-40B4-BE49-F238E27FC236}">
                <a16:creationId xmlns:a16="http://schemas.microsoft.com/office/drawing/2014/main" xmlns="" id="{126C04EF-6428-472D-B316-74A19385B08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5">
            <a:extLst>
              <a:ext uri="{FF2B5EF4-FFF2-40B4-BE49-F238E27FC236}">
                <a16:creationId xmlns:a16="http://schemas.microsoft.com/office/drawing/2014/main" xmlns="" id="{AE50896D-AACB-4C0A-855D-ECEFB4A0DA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7" name="圖片 4">
            <a:extLst>
              <a:ext uri="{FF2B5EF4-FFF2-40B4-BE49-F238E27FC236}">
                <a16:creationId xmlns:a16="http://schemas.microsoft.com/office/drawing/2014/main" xmlns="" id="{57EE3488-1599-410F-A133-778803E76333}"/>
              </a:ext>
            </a:extLst>
          </p:cNvPr>
          <p:cNvPicPr>
            <a:picLocks noChangeAspect="1"/>
          </p:cNvPicPr>
          <p:nvPr/>
        </p:nvPicPr>
        <p:blipFill>
          <a:blip r:embed="rId2"/>
          <a:stretch>
            <a:fillRect/>
          </a:stretch>
        </p:blipFill>
        <p:spPr>
          <a:xfrm>
            <a:off x="5472553" y="1738265"/>
            <a:ext cx="6496127" cy="3793401"/>
          </a:xfrm>
          <a:prstGeom prst="rect">
            <a:avLst/>
          </a:prstGeom>
          <a:effectLst/>
        </p:spPr>
      </p:pic>
      <p:sp>
        <p:nvSpPr>
          <p:cNvPr id="20" name="Rectangle 19">
            <a:extLst>
              <a:ext uri="{FF2B5EF4-FFF2-40B4-BE49-F238E27FC236}">
                <a16:creationId xmlns:a16="http://schemas.microsoft.com/office/drawing/2014/main" xmlns="" id="{A92A1116-1C84-41DF-B803-1F7B0883EC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標題 1">
            <a:extLst>
              <a:ext uri="{FF2B5EF4-FFF2-40B4-BE49-F238E27FC236}">
                <a16:creationId xmlns:a16="http://schemas.microsoft.com/office/drawing/2014/main" xmlns="" id="{57C8449D-0D28-4945-B1A9-939B2AFA80CE}"/>
              </a:ext>
            </a:extLst>
          </p:cNvPr>
          <p:cNvSpPr txBox="1">
            <a:spLocks/>
          </p:cNvSpPr>
          <p:nvPr/>
        </p:nvSpPr>
        <p:spPr>
          <a:xfrm>
            <a:off x="1103507" y="1533399"/>
            <a:ext cx="3513760" cy="217624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4400" dirty="0">
                <a:solidFill>
                  <a:srgbClr val="EBEBEB"/>
                </a:solidFill>
                <a:latin typeface="Calibri" panose="020F0502020204030204" pitchFamily="34" charset="0"/>
                <a:ea typeface="新細明體"/>
                <a:cs typeface="Calibri" panose="020F0502020204030204" pitchFamily="34" charset="0"/>
              </a:rPr>
              <a:t>Delivery route</a:t>
            </a:r>
          </a:p>
        </p:txBody>
      </p:sp>
      <p:pic>
        <p:nvPicPr>
          <p:cNvPr id="2" name="圖片 1"/>
          <p:cNvPicPr>
            <a:picLocks noChangeAspect="1"/>
          </p:cNvPicPr>
          <p:nvPr/>
        </p:nvPicPr>
        <p:blipFill>
          <a:blip r:embed="rId3"/>
          <a:stretch>
            <a:fillRect/>
          </a:stretch>
        </p:blipFill>
        <p:spPr>
          <a:xfrm>
            <a:off x="10547512" y="1415293"/>
            <a:ext cx="1539270" cy="4439344"/>
          </a:xfrm>
          <a:prstGeom prst="rect">
            <a:avLst/>
          </a:prstGeom>
        </p:spPr>
      </p:pic>
    </p:spTree>
    <p:extLst>
      <p:ext uri="{BB962C8B-B14F-4D97-AF65-F5344CB8AC3E}">
        <p14:creationId xmlns:p14="http://schemas.microsoft.com/office/powerpoint/2010/main" val="131810808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sz="4400" dirty="0" smtClean="0">
                <a:latin typeface="Calibri" panose="020F0502020204030204" pitchFamily="34" charset="0"/>
                <a:cs typeface="Calibri" panose="020F0502020204030204" pitchFamily="34" charset="0"/>
              </a:rPr>
              <a:t>sources</a:t>
            </a:r>
            <a:endParaRPr lang="zh-TW" altLang="en-US" sz="4400" dirty="0">
              <a:latin typeface="Calibri" panose="020F0502020204030204" pitchFamily="34" charset="0"/>
              <a:cs typeface="Calibri" panose="020F0502020204030204" pitchFamily="34" charset="0"/>
            </a:endParaRPr>
          </a:p>
        </p:txBody>
      </p:sp>
      <p:sp>
        <p:nvSpPr>
          <p:cNvPr id="3" name="內容版面配置區 2"/>
          <p:cNvSpPr>
            <a:spLocks noGrp="1"/>
          </p:cNvSpPr>
          <p:nvPr>
            <p:ph idx="1"/>
          </p:nvPr>
        </p:nvSpPr>
        <p:spPr>
          <a:xfrm>
            <a:off x="869134" y="1853248"/>
            <a:ext cx="9180720" cy="4395151"/>
          </a:xfrm>
        </p:spPr>
        <p:txBody>
          <a:bodyPr/>
          <a:lstStyle/>
          <a:p>
            <a:pPr>
              <a:lnSpc>
                <a:spcPct val="90000"/>
              </a:lnSpc>
            </a:pPr>
            <a:r>
              <a:rPr lang="zh-TW" altLang="zh-TW" dirty="0" smtClean="0">
                <a:latin typeface="新細明體"/>
                <a:ea typeface="新細明體"/>
                <a:hlinkClick r:id="rId2"/>
              </a:rPr>
              <a:t>http</a:t>
            </a:r>
            <a:r>
              <a:rPr lang="zh-TW" altLang="zh-TW" dirty="0">
                <a:latin typeface="新細明體"/>
                <a:ea typeface="新細明體"/>
                <a:hlinkClick r:id="rId2"/>
              </a:rPr>
              <a:t>://cloud.easylearn.com.tw/exam_web_post-2.html</a:t>
            </a:r>
            <a:endParaRPr lang="zh-TW" altLang="zh-TW" dirty="0">
              <a:latin typeface="新細明體"/>
              <a:ea typeface="新細明體"/>
            </a:endParaRPr>
          </a:p>
          <a:p>
            <a:pPr>
              <a:lnSpc>
                <a:spcPct val="90000"/>
              </a:lnSpc>
            </a:pPr>
            <a:r>
              <a:rPr lang="en-US" altLang="zh-TW" dirty="0">
                <a:latin typeface="新細明體"/>
                <a:ea typeface="新細明體"/>
                <a:hlinkClick r:id="rId3"/>
              </a:rPr>
              <a:t>https://taiwanpowerexam.pixnet.net/blog/post/36614593-%E4%B8%AD%E8%8F%AF%E9%83%B5%E6%94%BF%E6%8B%9B%E8%80%83-%E9%83%B5%E5%B1%80%E6%8B%9B%E8%80%83-%E9%8C%84%E5%8F%96%E7%8E%87-%E5%A0%B1%E5%90%8D%E4%BA%BA%E6%95%B8-%</a:t>
            </a:r>
            <a:r>
              <a:rPr lang="en-US" altLang="zh-TW" dirty="0" smtClean="0">
                <a:latin typeface="新細明體"/>
                <a:ea typeface="新細明體"/>
                <a:hlinkClick r:id="rId3"/>
              </a:rPr>
              <a:t>E9%83%B5</a:t>
            </a:r>
            <a:endParaRPr lang="en-US" altLang="zh-TW" dirty="0" smtClean="0">
              <a:latin typeface="新細明體"/>
              <a:ea typeface="新細明體"/>
            </a:endParaRPr>
          </a:p>
          <a:p>
            <a:pPr>
              <a:lnSpc>
                <a:spcPct val="90000"/>
              </a:lnSpc>
            </a:pPr>
            <a:r>
              <a:rPr lang="en-US" altLang="zh-TW" dirty="0">
                <a:hlinkClick r:id="rId4"/>
              </a:rPr>
              <a:t>https://www.youtube.com/watch?v=je_STVru26Y</a:t>
            </a:r>
            <a:endParaRPr lang="zh-TW" altLang="zh-TW" dirty="0">
              <a:latin typeface="新細明體"/>
              <a:ea typeface="新細明體"/>
            </a:endParaRPr>
          </a:p>
        </p:txBody>
      </p:sp>
    </p:spTree>
    <p:extLst>
      <p:ext uri="{BB962C8B-B14F-4D97-AF65-F5344CB8AC3E}">
        <p14:creationId xmlns:p14="http://schemas.microsoft.com/office/powerpoint/2010/main" val="87741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DE34CB0-07D2-4847-B4C7-F181645C1D22}"/>
              </a:ext>
            </a:extLst>
          </p:cNvPr>
          <p:cNvSpPr>
            <a:spLocks noGrp="1"/>
          </p:cNvSpPr>
          <p:nvPr>
            <p:ph type="title"/>
          </p:nvPr>
        </p:nvSpPr>
        <p:spPr/>
        <p:txBody>
          <a:bodyPr/>
          <a:lstStyle/>
          <a:p>
            <a:pPr algn="ctr"/>
            <a:r>
              <a:rPr lang="zh-TW" altLang="en-US" dirty="0">
                <a:latin typeface="Calibri" panose="020F0502020204030204" pitchFamily="34" charset="0"/>
                <a:ea typeface="新細明體"/>
                <a:cs typeface="Calibri" panose="020F0502020204030204" pitchFamily="34" charset="0"/>
              </a:rPr>
              <a:t>Team introduction</a:t>
            </a:r>
            <a:endParaRPr lang="zh-TW" altLang="en-US"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xmlns="" id="{424C52A3-08E1-4FE6-A655-59C098853843}"/>
              </a:ext>
            </a:extLst>
          </p:cNvPr>
          <p:cNvSpPr>
            <a:spLocks noGrp="1"/>
          </p:cNvSpPr>
          <p:nvPr>
            <p:ph idx="1"/>
          </p:nvPr>
        </p:nvSpPr>
        <p:spPr>
          <a:xfrm>
            <a:off x="1009366" y="1771082"/>
            <a:ext cx="3522514" cy="1690276"/>
          </a:xfrm>
        </p:spPr>
        <p:txBody>
          <a:bodyPr vert="horz" lIns="91440" tIns="45720" rIns="91440" bIns="45720" rtlCol="0" anchor="t">
            <a:normAutofit/>
          </a:bodyPr>
          <a:lstStyle/>
          <a:p>
            <a:r>
              <a:rPr lang="zh-TW" altLang="en-US" dirty="0">
                <a:solidFill>
                  <a:srgbClr val="FFFF00"/>
                </a:solidFill>
                <a:latin typeface="Calibri" panose="020F0502020204030204" pitchFamily="34" charset="0"/>
                <a:ea typeface="新細明體"/>
                <a:cs typeface="Calibri" panose="020F0502020204030204" pitchFamily="34" charset="0"/>
              </a:rPr>
              <a:t>Name：</a:t>
            </a:r>
            <a:r>
              <a:rPr lang="zh-TW" altLang="en-US" dirty="0">
                <a:latin typeface="Calibri" panose="020F0502020204030204" pitchFamily="34" charset="0"/>
                <a:ea typeface="新細明體"/>
                <a:cs typeface="Calibri" panose="020F0502020204030204" pitchFamily="34" charset="0"/>
              </a:rPr>
              <a:t>Yi-Cheng Shih</a:t>
            </a:r>
          </a:p>
          <a:p>
            <a:r>
              <a:rPr lang="zh-TW" altLang="en-US" dirty="0">
                <a:solidFill>
                  <a:srgbClr val="FFFF00"/>
                </a:solidFill>
                <a:latin typeface="Calibri" panose="020F0502020204030204" pitchFamily="34" charset="0"/>
                <a:ea typeface="新細明體"/>
                <a:cs typeface="Calibri" panose="020F0502020204030204" pitchFamily="34" charset="0"/>
              </a:rPr>
              <a:t>Contribution：</a:t>
            </a:r>
          </a:p>
          <a:p>
            <a:pPr marL="0" indent="0">
              <a:buNone/>
            </a:pPr>
            <a:r>
              <a:rPr lang="zh-TW" altLang="en-US" dirty="0">
                <a:solidFill>
                  <a:srgbClr val="FFFF00"/>
                </a:solidFill>
                <a:latin typeface="Calibri" panose="020F0502020204030204" pitchFamily="34" charset="0"/>
                <a:ea typeface="新細明體"/>
                <a:cs typeface="Calibri" panose="020F0502020204030204" pitchFamily="34" charset="0"/>
              </a:rPr>
              <a:t>     </a:t>
            </a:r>
            <a:r>
              <a:rPr lang="zh-TW" altLang="en-US" dirty="0" smtClean="0">
                <a:latin typeface="Calibri" panose="020F0502020204030204" pitchFamily="34" charset="0"/>
                <a:ea typeface="新細明體"/>
                <a:cs typeface="Calibri" panose="020F0502020204030204" pitchFamily="34" charset="0"/>
              </a:rPr>
              <a:t>IPO</a:t>
            </a:r>
            <a:r>
              <a:rPr lang="zh-TW" altLang="en-US" dirty="0">
                <a:latin typeface="Calibri" panose="020F0502020204030204" pitchFamily="34" charset="0"/>
                <a:ea typeface="新細明體"/>
                <a:cs typeface="Calibri" panose="020F0502020204030204" pitchFamily="34" charset="0"/>
              </a:rPr>
              <a:t>、flow </a:t>
            </a:r>
            <a:r>
              <a:rPr lang="zh-TW" altLang="en-US" dirty="0" smtClean="0">
                <a:latin typeface="Calibri" panose="020F0502020204030204" pitchFamily="34" charset="0"/>
                <a:ea typeface="新細明體"/>
                <a:cs typeface="Calibri" panose="020F0502020204030204" pitchFamily="34" charset="0"/>
              </a:rPr>
              <a:t>chart</a:t>
            </a:r>
            <a:endParaRPr lang="zh-TW" altLang="en-US" dirty="0">
              <a:ea typeface="新細明體"/>
            </a:endParaRPr>
          </a:p>
          <a:p>
            <a:pPr marL="0" indent="0">
              <a:buNone/>
            </a:pPr>
            <a:endParaRPr lang="zh-TW" altLang="en-US" dirty="0">
              <a:ea typeface="新細明體"/>
            </a:endParaRPr>
          </a:p>
        </p:txBody>
      </p:sp>
      <p:sp>
        <p:nvSpPr>
          <p:cNvPr id="5" name="內容版面配置區 2">
            <a:extLst>
              <a:ext uri="{FF2B5EF4-FFF2-40B4-BE49-F238E27FC236}">
                <a16:creationId xmlns:a16="http://schemas.microsoft.com/office/drawing/2014/main" xmlns="" id="{126C3BAA-A98A-487B-94C9-36EB6C75AE12}"/>
              </a:ext>
            </a:extLst>
          </p:cNvPr>
          <p:cNvSpPr txBox="1">
            <a:spLocks/>
          </p:cNvSpPr>
          <p:nvPr/>
        </p:nvSpPr>
        <p:spPr>
          <a:xfrm>
            <a:off x="7028122" y="1725153"/>
            <a:ext cx="3153254" cy="169027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TW" altLang="en-US" dirty="0">
                <a:solidFill>
                  <a:srgbClr val="FFFF00"/>
                </a:solidFill>
                <a:latin typeface="Calibri" panose="020F0502020204030204" pitchFamily="34" charset="0"/>
                <a:ea typeface="新細明體"/>
                <a:cs typeface="Calibri" panose="020F0502020204030204" pitchFamily="34" charset="0"/>
              </a:rPr>
              <a:t>Name</a:t>
            </a:r>
            <a:r>
              <a:rPr lang="zh-TW" altLang="en-US" dirty="0">
                <a:latin typeface="Calibri" panose="020F0502020204030204" pitchFamily="34" charset="0"/>
                <a:ea typeface="新細明體"/>
                <a:cs typeface="Calibri" panose="020F0502020204030204" pitchFamily="34" charset="0"/>
              </a:rPr>
              <a:t>：Poyang Lin</a:t>
            </a:r>
          </a:p>
          <a:p>
            <a:r>
              <a:rPr lang="zh-TW" altLang="en-US" dirty="0">
                <a:solidFill>
                  <a:srgbClr val="FFFF00"/>
                </a:solidFill>
                <a:latin typeface="Calibri" panose="020F0502020204030204" pitchFamily="34" charset="0"/>
                <a:ea typeface="新細明體"/>
                <a:cs typeface="Calibri" panose="020F0502020204030204" pitchFamily="34" charset="0"/>
              </a:rPr>
              <a:t>Contribution</a:t>
            </a:r>
            <a:r>
              <a:rPr lang="zh-TW" altLang="en-US" dirty="0">
                <a:latin typeface="Calibri" panose="020F0502020204030204" pitchFamily="34" charset="0"/>
                <a:ea typeface="新細明體"/>
                <a:cs typeface="Calibri" panose="020F0502020204030204" pitchFamily="34" charset="0"/>
              </a:rPr>
              <a:t>：</a:t>
            </a:r>
          </a:p>
          <a:p>
            <a:pPr marL="0" indent="0">
              <a:buNone/>
            </a:pPr>
            <a:r>
              <a:rPr lang="zh-TW" altLang="en-US" dirty="0">
                <a:latin typeface="Calibri" panose="020F0502020204030204" pitchFamily="34" charset="0"/>
                <a:ea typeface="新細明體"/>
                <a:cs typeface="Calibri" panose="020F0502020204030204" pitchFamily="34" charset="0"/>
              </a:rPr>
              <a:t>     Basic </a:t>
            </a:r>
            <a:r>
              <a:rPr lang="zh-TW" altLang="en-US" dirty="0" smtClean="0">
                <a:latin typeface="Calibri" panose="020F0502020204030204" pitchFamily="34" charset="0"/>
                <a:ea typeface="新細明體"/>
                <a:cs typeface="Calibri" panose="020F0502020204030204" pitchFamily="34" charset="0"/>
              </a:rPr>
              <a:t>information、      </a:t>
            </a:r>
            <a:r>
              <a:rPr lang="en-US" altLang="zh-TW" dirty="0" smtClean="0">
                <a:latin typeface="Calibri" panose="020F0502020204030204" pitchFamily="34" charset="0"/>
                <a:ea typeface="新細明體"/>
                <a:cs typeface="Calibri" panose="020F0502020204030204" pitchFamily="34" charset="0"/>
              </a:rPr>
              <a:t>	</a:t>
            </a:r>
            <a:r>
              <a:rPr lang="zh-TW" altLang="en-US" dirty="0" smtClean="0">
                <a:latin typeface="Calibri" panose="020F0502020204030204" pitchFamily="34" charset="0"/>
                <a:ea typeface="新細明體"/>
                <a:cs typeface="Calibri" panose="020F0502020204030204" pitchFamily="34" charset="0"/>
              </a:rPr>
              <a:t>translation</a:t>
            </a:r>
            <a:endParaRPr lang="zh-TW" altLang="en-US" dirty="0">
              <a:latin typeface="Calibri" panose="020F0502020204030204" pitchFamily="34" charset="0"/>
              <a:ea typeface="新細明體"/>
              <a:cs typeface="Calibri" panose="020F0502020204030204" pitchFamily="34" charset="0"/>
            </a:endParaRPr>
          </a:p>
        </p:txBody>
      </p:sp>
      <p:sp>
        <p:nvSpPr>
          <p:cNvPr id="7" name="內容版面配置區 2">
            <a:extLst>
              <a:ext uri="{FF2B5EF4-FFF2-40B4-BE49-F238E27FC236}">
                <a16:creationId xmlns:a16="http://schemas.microsoft.com/office/drawing/2014/main" xmlns="" id="{ED6A0706-F15A-4BC8-B4D0-D0CC168AE43E}"/>
              </a:ext>
            </a:extLst>
          </p:cNvPr>
          <p:cNvSpPr txBox="1">
            <a:spLocks/>
          </p:cNvSpPr>
          <p:nvPr/>
        </p:nvSpPr>
        <p:spPr>
          <a:xfrm>
            <a:off x="7038931" y="4577905"/>
            <a:ext cx="3153254" cy="169027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TW" altLang="en-US" dirty="0">
                <a:solidFill>
                  <a:srgbClr val="FFFF00"/>
                </a:solidFill>
                <a:latin typeface="Calibri" panose="020F0502020204030204" pitchFamily="34" charset="0"/>
                <a:ea typeface="新細明體"/>
                <a:cs typeface="Calibri" panose="020F0502020204030204" pitchFamily="34" charset="0"/>
              </a:rPr>
              <a:t>Name</a:t>
            </a:r>
            <a:r>
              <a:rPr lang="zh-TW" altLang="en-US" dirty="0">
                <a:latin typeface="Calibri" panose="020F0502020204030204" pitchFamily="34" charset="0"/>
                <a:ea typeface="新細明體"/>
                <a:cs typeface="Calibri" panose="020F0502020204030204" pitchFamily="34" charset="0"/>
              </a:rPr>
              <a:t>：Wei-Chih Chang</a:t>
            </a:r>
          </a:p>
          <a:p>
            <a:r>
              <a:rPr lang="zh-TW" altLang="en-US" dirty="0">
                <a:solidFill>
                  <a:srgbClr val="FFFF00"/>
                </a:solidFill>
                <a:latin typeface="Calibri" panose="020F0502020204030204" pitchFamily="34" charset="0"/>
                <a:ea typeface="新細明體"/>
                <a:cs typeface="Calibri" panose="020F0502020204030204" pitchFamily="34" charset="0"/>
              </a:rPr>
              <a:t>Contribution</a:t>
            </a:r>
            <a:r>
              <a:rPr lang="zh-TW" altLang="en-US" dirty="0" smtClean="0">
                <a:latin typeface="Calibri" panose="020F0502020204030204" pitchFamily="34" charset="0"/>
                <a:ea typeface="新細明體"/>
                <a:cs typeface="Calibri" panose="020F0502020204030204" pitchFamily="34" charset="0"/>
              </a:rPr>
              <a:t>：</a:t>
            </a:r>
            <a:r>
              <a:rPr lang="en-US" altLang="zh-TW" dirty="0" smtClean="0">
                <a:latin typeface="Calibri" panose="020F0502020204030204" pitchFamily="34" charset="0"/>
                <a:ea typeface="新細明體"/>
                <a:cs typeface="Calibri" panose="020F0502020204030204" pitchFamily="34" charset="0"/>
              </a:rPr>
              <a:t>Idea </a:t>
            </a:r>
            <a:r>
              <a:rPr lang="zh-TW" altLang="en-US" dirty="0" smtClean="0">
                <a:latin typeface="Calibri" panose="020F0502020204030204" pitchFamily="34" charset="0"/>
                <a:ea typeface="新細明體"/>
                <a:cs typeface="Calibri" panose="020F0502020204030204" pitchFamily="34" charset="0"/>
              </a:rPr>
              <a:t>、</a:t>
            </a:r>
            <a:r>
              <a:rPr lang="zh-TW" altLang="zh-TW" dirty="0" smtClean="0">
                <a:latin typeface="Calibri" panose="020F0502020204030204" pitchFamily="34" charset="0"/>
                <a:cs typeface="Calibri" panose="020F0502020204030204" pitchFamily="34" charset="0"/>
              </a:rPr>
              <a:t>E</a:t>
            </a:r>
            <a:r>
              <a:rPr lang="zh-TW" altLang="zh-TW" dirty="0">
                <a:latin typeface="Calibri" panose="020F0502020204030204" pitchFamily="34" charset="0"/>
                <a:cs typeface="Calibri" panose="020F0502020204030204" pitchFamily="34" charset="0"/>
              </a:rPr>
              <a:t>xpectatio</a:t>
            </a:r>
            <a:r>
              <a:rPr lang="zh-TW" altLang="zh-TW" dirty="0" smtClean="0">
                <a:latin typeface="Calibri" panose="020F0502020204030204" pitchFamily="34" charset="0"/>
                <a:cs typeface="Calibri" panose="020F0502020204030204" pitchFamily="34" charset="0"/>
              </a:rPr>
              <a:t>n</a:t>
            </a:r>
            <a:endParaRPr lang="zh-TW" altLang="en-US" dirty="0">
              <a:latin typeface="Calibri" panose="020F0502020204030204" pitchFamily="34" charset="0"/>
              <a:ea typeface="新細明體"/>
              <a:cs typeface="Calibri" panose="020F0502020204030204" pitchFamily="34" charset="0"/>
            </a:endParaRPr>
          </a:p>
        </p:txBody>
      </p:sp>
      <p:sp>
        <p:nvSpPr>
          <p:cNvPr id="9" name="內容版面配置區 2">
            <a:extLst>
              <a:ext uri="{FF2B5EF4-FFF2-40B4-BE49-F238E27FC236}">
                <a16:creationId xmlns:a16="http://schemas.microsoft.com/office/drawing/2014/main" xmlns="" id="{3A3E9C45-1768-4C2A-8729-8A01F8820D82}"/>
              </a:ext>
            </a:extLst>
          </p:cNvPr>
          <p:cNvSpPr txBox="1">
            <a:spLocks/>
          </p:cNvSpPr>
          <p:nvPr/>
        </p:nvSpPr>
        <p:spPr>
          <a:xfrm>
            <a:off x="1005933" y="4577905"/>
            <a:ext cx="3334229" cy="1690276"/>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TW" altLang="en-US" dirty="0">
                <a:solidFill>
                  <a:srgbClr val="FFFF00"/>
                </a:solidFill>
                <a:latin typeface="Calibri" panose="020F0502020204030204" pitchFamily="34" charset="0"/>
                <a:ea typeface="新細明體"/>
                <a:cs typeface="Calibri" panose="020F0502020204030204" pitchFamily="34" charset="0"/>
              </a:rPr>
              <a:t>Name</a:t>
            </a:r>
            <a:r>
              <a:rPr lang="zh-TW" altLang="en-US" dirty="0">
                <a:latin typeface="Calibri" panose="020F0502020204030204" pitchFamily="34" charset="0"/>
                <a:ea typeface="新細明體"/>
                <a:cs typeface="Calibri" panose="020F0502020204030204" pitchFamily="34" charset="0"/>
              </a:rPr>
              <a:t>：Yuan-Hsien Lin</a:t>
            </a:r>
          </a:p>
          <a:p>
            <a:r>
              <a:rPr lang="zh-TW" altLang="en-US" dirty="0">
                <a:solidFill>
                  <a:srgbClr val="FFFF00"/>
                </a:solidFill>
                <a:latin typeface="Calibri" panose="020F0502020204030204" pitchFamily="34" charset="0"/>
                <a:ea typeface="新細明體"/>
                <a:cs typeface="Calibri" panose="020F0502020204030204" pitchFamily="34" charset="0"/>
              </a:rPr>
              <a:t>Contribution</a:t>
            </a:r>
            <a:r>
              <a:rPr lang="zh-TW" altLang="en-US" dirty="0" smtClean="0">
                <a:latin typeface="Calibri" panose="020F0502020204030204" pitchFamily="34" charset="0"/>
                <a:ea typeface="新細明體"/>
                <a:cs typeface="Calibri" panose="020F0502020204030204" pitchFamily="34" charset="0"/>
              </a:rPr>
              <a:t>：</a:t>
            </a:r>
            <a:r>
              <a:rPr lang="en-US" altLang="zh-TW" dirty="0">
                <a:latin typeface="Calibri" panose="020F0502020204030204" pitchFamily="34" charset="0"/>
                <a:ea typeface="新細明體"/>
                <a:cs typeface="Calibri" panose="020F0502020204030204" pitchFamily="34" charset="0"/>
              </a:rPr>
              <a:t>V</a:t>
            </a:r>
            <a:r>
              <a:rPr lang="en-US" altLang="zh-TW" dirty="0" smtClean="0">
                <a:latin typeface="Calibri" panose="020F0502020204030204" pitchFamily="34" charset="0"/>
                <a:ea typeface="新細明體"/>
                <a:cs typeface="Calibri" panose="020F0502020204030204" pitchFamily="34" charset="0"/>
              </a:rPr>
              <a:t>ideo</a:t>
            </a:r>
            <a:r>
              <a:rPr lang="zh-TW" altLang="en-US" dirty="0" smtClean="0">
                <a:latin typeface="Calibri" panose="020F0502020204030204" pitchFamily="34" charset="0"/>
                <a:ea typeface="新細明體"/>
                <a:cs typeface="Calibri" panose="020F0502020204030204" pitchFamily="34" charset="0"/>
              </a:rPr>
              <a:t>、</a:t>
            </a:r>
            <a:endParaRPr lang="en-US" altLang="zh-TW" dirty="0" smtClean="0">
              <a:latin typeface="Calibri" panose="020F0502020204030204" pitchFamily="34" charset="0"/>
              <a:ea typeface="新細明體"/>
              <a:cs typeface="Calibri" panose="020F0502020204030204" pitchFamily="34" charset="0"/>
            </a:endParaRPr>
          </a:p>
          <a:p>
            <a:pPr marL="0" indent="0">
              <a:buNone/>
            </a:pPr>
            <a:r>
              <a:rPr lang="zh-TW" altLang="en-US" dirty="0">
                <a:latin typeface="Calibri" panose="020F0502020204030204" pitchFamily="34" charset="0"/>
                <a:ea typeface="新細明體"/>
                <a:cs typeface="Calibri" panose="020F0502020204030204" pitchFamily="34" charset="0"/>
              </a:rPr>
              <a:t> </a:t>
            </a:r>
            <a:r>
              <a:rPr lang="zh-TW" altLang="en-US" dirty="0" smtClean="0">
                <a:latin typeface="Calibri" panose="020F0502020204030204" pitchFamily="34" charset="0"/>
                <a:ea typeface="新細明體"/>
                <a:cs typeface="Calibri" panose="020F0502020204030204" pitchFamily="34" charset="0"/>
              </a:rPr>
              <a:t>     </a:t>
            </a:r>
            <a:r>
              <a:rPr lang="en-US" altLang="zh-TW" dirty="0" smtClean="0">
                <a:latin typeface="Calibri" panose="020F0502020204030204" pitchFamily="34" charset="0"/>
                <a:ea typeface="新細明體"/>
                <a:cs typeface="Calibri" panose="020F0502020204030204" pitchFamily="34" charset="0"/>
              </a:rPr>
              <a:t>edit</a:t>
            </a:r>
            <a:r>
              <a:rPr lang="zh-TW" altLang="en-US" dirty="0" smtClean="0">
                <a:latin typeface="Calibri" panose="020F0502020204030204" pitchFamily="34" charset="0"/>
                <a:ea typeface="新細明體"/>
                <a:cs typeface="Calibri" panose="020F0502020204030204" pitchFamily="34" charset="0"/>
              </a:rPr>
              <a:t>、</a:t>
            </a:r>
            <a:r>
              <a:rPr lang="en-US" altLang="zh-TW" dirty="0" smtClean="0">
                <a:latin typeface="Calibri" panose="020F0502020204030204" pitchFamily="34" charset="0"/>
                <a:ea typeface="新細明體"/>
                <a:cs typeface="Calibri" panose="020F0502020204030204" pitchFamily="34" charset="0"/>
              </a:rPr>
              <a:t>combination</a:t>
            </a:r>
            <a:endParaRPr lang="zh-TW" altLang="en-US" dirty="0">
              <a:latin typeface="Calibri" panose="020F0502020204030204" pitchFamily="34" charset="0"/>
              <a:ea typeface="新細明體"/>
              <a:cs typeface="Calibri" panose="020F0502020204030204" pitchFamily="34" charset="0"/>
            </a:endParaRPr>
          </a:p>
        </p:txBody>
      </p:sp>
      <p:pic>
        <p:nvPicPr>
          <p:cNvPr id="4" name="圖片 5" descr="一張含有 個人, 室外, 地面, 樹 的圖片&#10;&#10;描述是以非常高的可信度產生">
            <a:extLst>
              <a:ext uri="{FF2B5EF4-FFF2-40B4-BE49-F238E27FC236}">
                <a16:creationId xmlns:a16="http://schemas.microsoft.com/office/drawing/2014/main" xmlns="" id="{E1A93D8C-239E-4FC6-91A8-70028E94591C}"/>
              </a:ext>
            </a:extLst>
          </p:cNvPr>
          <p:cNvPicPr>
            <a:picLocks noChangeAspect="1"/>
          </p:cNvPicPr>
          <p:nvPr/>
        </p:nvPicPr>
        <p:blipFill>
          <a:blip r:embed="rId2"/>
          <a:stretch>
            <a:fillRect/>
          </a:stretch>
        </p:blipFill>
        <p:spPr>
          <a:xfrm>
            <a:off x="4531880" y="1851404"/>
            <a:ext cx="1565869" cy="1565869"/>
          </a:xfrm>
          <a:prstGeom prst="rect">
            <a:avLst/>
          </a:prstGeom>
        </p:spPr>
      </p:pic>
      <p:pic>
        <p:nvPicPr>
          <p:cNvPr id="6" name="圖片 7" descr="一張含有 傘, 個人, 室內, 握住 的圖片&#10;&#10;描述是以非常高的可信度產生">
            <a:extLst>
              <a:ext uri="{FF2B5EF4-FFF2-40B4-BE49-F238E27FC236}">
                <a16:creationId xmlns:a16="http://schemas.microsoft.com/office/drawing/2014/main" xmlns="" id="{3F3E43CB-2973-4B97-B1EC-40DC77212296}"/>
              </a:ext>
            </a:extLst>
          </p:cNvPr>
          <p:cNvPicPr>
            <a:picLocks noChangeAspect="1"/>
          </p:cNvPicPr>
          <p:nvPr/>
        </p:nvPicPr>
        <p:blipFill>
          <a:blip r:embed="rId3"/>
          <a:stretch>
            <a:fillRect/>
          </a:stretch>
        </p:blipFill>
        <p:spPr>
          <a:xfrm>
            <a:off x="10414089" y="1732410"/>
            <a:ext cx="1581463" cy="1683019"/>
          </a:xfrm>
          <a:prstGeom prst="rect">
            <a:avLst/>
          </a:prstGeom>
        </p:spPr>
      </p:pic>
      <p:pic>
        <p:nvPicPr>
          <p:cNvPr id="8" name="圖片 9" descr="一張含有 個人, 牆, 室內, 握住 的圖片&#10;&#10;描述是以非常高的可信度產生">
            <a:extLst>
              <a:ext uri="{FF2B5EF4-FFF2-40B4-BE49-F238E27FC236}">
                <a16:creationId xmlns:a16="http://schemas.microsoft.com/office/drawing/2014/main" xmlns="" id="{C7823736-27B8-4996-BE96-2831BA468BB3}"/>
              </a:ext>
            </a:extLst>
          </p:cNvPr>
          <p:cNvPicPr>
            <a:picLocks noChangeAspect="1"/>
          </p:cNvPicPr>
          <p:nvPr/>
        </p:nvPicPr>
        <p:blipFill>
          <a:blip r:embed="rId4"/>
          <a:stretch>
            <a:fillRect/>
          </a:stretch>
        </p:blipFill>
        <p:spPr>
          <a:xfrm>
            <a:off x="10373144" y="4527856"/>
            <a:ext cx="1663351" cy="1663351"/>
          </a:xfrm>
          <a:prstGeom prst="rect">
            <a:avLst/>
          </a:prstGeom>
        </p:spPr>
      </p:pic>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1141" y="4168553"/>
            <a:ext cx="1556607" cy="1997646"/>
          </a:xfrm>
          <a:prstGeom prst="rect">
            <a:avLst/>
          </a:prstGeom>
        </p:spPr>
      </p:pic>
    </p:spTree>
    <p:extLst>
      <p:ext uri="{BB962C8B-B14F-4D97-AF65-F5344CB8AC3E}">
        <p14:creationId xmlns:p14="http://schemas.microsoft.com/office/powerpoint/2010/main" val="3298551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1AD8905-483C-4C40-9EA1-F7419E0AC649}"/>
              </a:ext>
            </a:extLst>
          </p:cNvPr>
          <p:cNvSpPr>
            <a:spLocks noGrp="1"/>
          </p:cNvSpPr>
          <p:nvPr>
            <p:ph type="title"/>
          </p:nvPr>
        </p:nvSpPr>
        <p:spPr>
          <a:xfrm>
            <a:off x="698885" y="615680"/>
            <a:ext cx="9520931" cy="1400530"/>
          </a:xfrm>
        </p:spPr>
        <p:txBody>
          <a:bodyPr/>
          <a:lstStyle/>
          <a:p>
            <a:pPr algn="just"/>
            <a:r>
              <a:rPr lang="zh-TW" altLang="en-US" dirty="0">
                <a:latin typeface="Calibri" panose="020F0502020204030204" pitchFamily="34" charset="0"/>
                <a:ea typeface="新細明體"/>
                <a:cs typeface="Calibri" panose="020F0502020204030204" pitchFamily="34" charset="0"/>
              </a:rPr>
              <a:t>Idea : Classification of letters &amp; packages</a:t>
            </a:r>
            <a:r>
              <a:rPr lang="zh-TW" altLang="en-US" dirty="0">
                <a:ea typeface="新細明體"/>
                <a:cs typeface="Calibri Light"/>
              </a:rPr>
              <a:t/>
            </a:r>
            <a:br>
              <a:rPr lang="zh-TW" altLang="en-US" dirty="0">
                <a:ea typeface="新細明體"/>
                <a:cs typeface="Calibri Light"/>
              </a:rPr>
            </a:br>
            <a:endParaRPr lang="zh-TW" altLang="en-US" dirty="0"/>
          </a:p>
        </p:txBody>
      </p:sp>
      <p:sp>
        <p:nvSpPr>
          <p:cNvPr id="3" name="內容版面配置區 2">
            <a:extLst>
              <a:ext uri="{FF2B5EF4-FFF2-40B4-BE49-F238E27FC236}">
                <a16:creationId xmlns:a16="http://schemas.microsoft.com/office/drawing/2014/main" xmlns="" id="{2092538A-6A01-447B-BC37-588B7F4D9CC4}"/>
              </a:ext>
            </a:extLst>
          </p:cNvPr>
          <p:cNvSpPr>
            <a:spLocks noGrp="1"/>
          </p:cNvSpPr>
          <p:nvPr>
            <p:ph idx="1"/>
          </p:nvPr>
        </p:nvSpPr>
        <p:spPr>
          <a:xfrm>
            <a:off x="986079" y="2016210"/>
            <a:ext cx="8946541" cy="5120560"/>
          </a:xfrm>
        </p:spPr>
        <p:txBody>
          <a:bodyPr vert="horz" lIns="91440" tIns="45720" rIns="91440" bIns="45720" rtlCol="0" anchor="t">
            <a:noAutofit/>
          </a:bodyPr>
          <a:lstStyle/>
          <a:p>
            <a:pPr>
              <a:lnSpc>
                <a:spcPct val="150000"/>
              </a:lnSpc>
            </a:pPr>
            <a:r>
              <a:rPr lang="zh-TW" altLang="en-US" sz="2400" dirty="0">
                <a:ea typeface="新細明體"/>
                <a:cs typeface="Calibri"/>
              </a:rPr>
              <a:t>Currently, Chunghwa Post Co. classifies letters or packages by seeing the ZIP code on them, and they are all done by human. So we came up with an idea of changing the ZIP code into something that can be scanned. Just by scanning the code and go through the programming we designed, the classification then can be done easily. </a:t>
            </a:r>
          </a:p>
        </p:txBody>
      </p:sp>
    </p:spTree>
    <p:extLst>
      <p:ext uri="{BB962C8B-B14F-4D97-AF65-F5344CB8AC3E}">
        <p14:creationId xmlns:p14="http://schemas.microsoft.com/office/powerpoint/2010/main" val="343074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4897" y="307862"/>
            <a:ext cx="9404723" cy="1400530"/>
          </a:xfrm>
        </p:spPr>
        <p:txBody>
          <a:bodyPr/>
          <a:lstStyle/>
          <a:p>
            <a:pPr algn="ctr"/>
            <a:r>
              <a:rPr lang="en-US" altLang="zh-TW" dirty="0" smtClean="0">
                <a:latin typeface="Calibri" panose="020F0502020204030204" pitchFamily="34" charset="0"/>
                <a:cs typeface="Calibri" panose="020F0502020204030204" pitchFamily="34" charset="0"/>
              </a:rPr>
              <a:t>video</a:t>
            </a:r>
            <a:endParaRPr lang="zh-TW" altLang="en-US" dirty="0">
              <a:latin typeface="Calibri" panose="020F0502020204030204" pitchFamily="34" charset="0"/>
              <a:cs typeface="Calibri" panose="020F0502020204030204" pitchFamily="34" charset="0"/>
            </a:endParaRPr>
          </a:p>
        </p:txBody>
      </p:sp>
      <p:pic>
        <p:nvPicPr>
          <p:cNvPr id="4" name="分揀郵件 (online-video-cutter.co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42455" y="1353878"/>
            <a:ext cx="8589608" cy="4831311"/>
          </a:xfrm>
        </p:spPr>
      </p:pic>
    </p:spTree>
    <p:extLst>
      <p:ext uri="{BB962C8B-B14F-4D97-AF65-F5344CB8AC3E}">
        <p14:creationId xmlns:p14="http://schemas.microsoft.com/office/powerpoint/2010/main" val="41825947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09CDC0C-FDCC-42F7-BA90-7F1009939431}"/>
              </a:ext>
            </a:extLst>
          </p:cNvPr>
          <p:cNvSpPr>
            <a:spLocks noGrp="1"/>
          </p:cNvSpPr>
          <p:nvPr>
            <p:ph type="title"/>
          </p:nvPr>
        </p:nvSpPr>
        <p:spPr>
          <a:xfrm>
            <a:off x="648930" y="629266"/>
            <a:ext cx="9252154" cy="1223983"/>
          </a:xfrm>
        </p:spPr>
        <p:txBody>
          <a:bodyPr>
            <a:normAutofit/>
          </a:bodyPr>
          <a:lstStyle/>
          <a:p>
            <a:pPr algn="ctr"/>
            <a:r>
              <a:rPr lang="zh-TW" altLang="en-US" dirty="0">
                <a:ea typeface="新細明體"/>
              </a:rPr>
              <a:t>Basic information </a:t>
            </a:r>
            <a:endParaRPr lang="zh-TW" altLang="en-US" dirty="0"/>
          </a:p>
        </p:txBody>
      </p:sp>
      <p:sp>
        <p:nvSpPr>
          <p:cNvPr id="3" name="內容版面配置區 2">
            <a:extLst>
              <a:ext uri="{FF2B5EF4-FFF2-40B4-BE49-F238E27FC236}">
                <a16:creationId xmlns:a16="http://schemas.microsoft.com/office/drawing/2014/main" xmlns="" id="{211106BB-D978-48D1-8D4D-39055B7D7BFC}"/>
              </a:ext>
            </a:extLst>
          </p:cNvPr>
          <p:cNvSpPr>
            <a:spLocks noGrp="1"/>
          </p:cNvSpPr>
          <p:nvPr>
            <p:ph idx="1"/>
          </p:nvPr>
        </p:nvSpPr>
        <p:spPr>
          <a:xfrm>
            <a:off x="841972" y="1611518"/>
            <a:ext cx="4315045" cy="5214662"/>
          </a:xfrm>
        </p:spPr>
        <p:txBody>
          <a:bodyPr vert="horz" lIns="91440" tIns="45720" rIns="91440" bIns="45720" rtlCol="0" anchor="t">
            <a:normAutofit fontScale="40000" lnSpcReduction="20000"/>
          </a:bodyPr>
          <a:lstStyle/>
          <a:p>
            <a:pPr marL="0" indent="0">
              <a:lnSpc>
                <a:spcPct val="90000"/>
              </a:lnSpc>
              <a:buNone/>
            </a:pPr>
            <a:endParaRPr lang="zh-TW" altLang="en-US" sz="1000" dirty="0">
              <a:ea typeface="新細明體"/>
            </a:endParaRPr>
          </a:p>
          <a:p>
            <a:pPr>
              <a:lnSpc>
                <a:spcPct val="170000"/>
              </a:lnSpc>
            </a:pPr>
            <a:r>
              <a:rPr lang="zh-TW" altLang="en-US" sz="4500" dirty="0">
                <a:latin typeface="Calibri" panose="020F0502020204030204" pitchFamily="34" charset="0"/>
                <a:ea typeface="新細明體"/>
                <a:cs typeface="Calibri" panose="020F0502020204030204" pitchFamily="34" charset="0"/>
              </a:rPr>
              <a:t>Base on the information given, the Monthly salary of the respective department per person will be 30,075 </a:t>
            </a:r>
            <a:endParaRPr lang="zh-TW" sz="4500" dirty="0">
              <a:latin typeface="Calibri" panose="020F0502020204030204" pitchFamily="34" charset="0"/>
              <a:ea typeface="新細明體"/>
              <a:cs typeface="Calibri" panose="020F0502020204030204" pitchFamily="34" charset="0"/>
            </a:endParaRPr>
          </a:p>
          <a:p>
            <a:pPr>
              <a:lnSpc>
                <a:spcPct val="170000"/>
              </a:lnSpc>
            </a:pPr>
            <a:r>
              <a:rPr lang="zh-TW" altLang="en-US" sz="4500" dirty="0">
                <a:latin typeface="Calibri" panose="020F0502020204030204" pitchFamily="34" charset="0"/>
                <a:ea typeface="新細明體"/>
                <a:cs typeface="Calibri" panose="020F0502020204030204" pitchFamily="34" charset="0"/>
              </a:rPr>
              <a:t>Base on the admission of the new staff members in 2019, the total number of the staff incharge will be 225 members</a:t>
            </a:r>
          </a:p>
          <a:p>
            <a:pPr>
              <a:lnSpc>
                <a:spcPct val="170000"/>
              </a:lnSpc>
            </a:pPr>
            <a:r>
              <a:rPr lang="zh-TW" altLang="en-US" sz="4500" dirty="0">
                <a:latin typeface="Calibri" panose="020F0502020204030204" pitchFamily="34" charset="0"/>
                <a:ea typeface="新細明體"/>
                <a:cs typeface="Calibri" panose="020F0502020204030204" pitchFamily="34" charset="0"/>
              </a:rPr>
              <a:t>From the information given, We come up with the idea in order to make the whole working process more efficient.</a:t>
            </a:r>
          </a:p>
          <a:p>
            <a:pPr>
              <a:lnSpc>
                <a:spcPct val="90000"/>
              </a:lnSpc>
            </a:pPr>
            <a:endParaRPr lang="zh-TW" altLang="en-US" sz="1000" dirty="0">
              <a:ea typeface="新細明體"/>
            </a:endParaRPr>
          </a:p>
          <a:p>
            <a:pPr>
              <a:lnSpc>
                <a:spcPct val="90000"/>
              </a:lnSpc>
            </a:pPr>
            <a:endParaRPr lang="zh-TW" altLang="en-US" sz="1000" dirty="0">
              <a:ea typeface="新細明體"/>
            </a:endParaRPr>
          </a:p>
          <a:p>
            <a:pPr>
              <a:lnSpc>
                <a:spcPct val="90000"/>
              </a:lnSpc>
            </a:pPr>
            <a:endParaRPr lang="zh-TW" altLang="en-US" sz="1300" dirty="0">
              <a:latin typeface="新細明體"/>
              <a:ea typeface="新細明體"/>
            </a:endParaRPr>
          </a:p>
        </p:txBody>
      </p:sp>
      <p:pic>
        <p:nvPicPr>
          <p:cNvPr id="4" name="圖片 4" descr="一張含有 個人, 男人, 室內 的圖片&#10;&#10;描述是以高可信度產生">
            <a:extLst>
              <a:ext uri="{FF2B5EF4-FFF2-40B4-BE49-F238E27FC236}">
                <a16:creationId xmlns:a16="http://schemas.microsoft.com/office/drawing/2014/main" xmlns="" id="{3011F536-B580-473A-82C4-9CC6DF5DE8F7}"/>
              </a:ext>
            </a:extLst>
          </p:cNvPr>
          <p:cNvPicPr>
            <a:picLocks noChangeAspect="1"/>
          </p:cNvPicPr>
          <p:nvPr/>
        </p:nvPicPr>
        <p:blipFill>
          <a:blip r:embed="rId3"/>
          <a:stretch>
            <a:fillRect/>
          </a:stretch>
        </p:blipFill>
        <p:spPr>
          <a:xfrm>
            <a:off x="5948127" y="2305748"/>
            <a:ext cx="5611781" cy="315556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14200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9055C98-0EDF-4294-AB09-16C6CC29C791}"/>
              </a:ext>
            </a:extLst>
          </p:cNvPr>
          <p:cNvSpPr>
            <a:spLocks noGrp="1"/>
          </p:cNvSpPr>
          <p:nvPr>
            <p:ph type="title"/>
          </p:nvPr>
        </p:nvSpPr>
        <p:spPr>
          <a:xfrm>
            <a:off x="771879" y="552307"/>
            <a:ext cx="9404723" cy="1600200"/>
          </a:xfrm>
        </p:spPr>
        <p:txBody>
          <a:bodyPr/>
          <a:lstStyle/>
          <a:p>
            <a:pPr algn="ctr"/>
            <a:r>
              <a:rPr lang="zh-TW" altLang="zh-TW" sz="4400" dirty="0">
                <a:latin typeface="Calibri" panose="020F0502020204030204" pitchFamily="34" charset="0"/>
                <a:cs typeface="Calibri" panose="020F0502020204030204" pitchFamily="34" charset="0"/>
              </a:rPr>
              <a:t>Expectation</a:t>
            </a:r>
            <a:endParaRPr lang="zh-TW" altLang="en-US" sz="44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xmlns="" id="{5074D301-EBE0-43D2-9D46-56AC4AB74082}"/>
              </a:ext>
            </a:extLst>
          </p:cNvPr>
          <p:cNvSpPr>
            <a:spLocks noGrp="1"/>
          </p:cNvSpPr>
          <p:nvPr>
            <p:ph idx="1"/>
          </p:nvPr>
        </p:nvSpPr>
        <p:spPr>
          <a:xfrm>
            <a:off x="1103311" y="1527817"/>
            <a:ext cx="9715579" cy="4195481"/>
          </a:xfrm>
        </p:spPr>
        <p:txBody>
          <a:bodyPr vert="horz" lIns="91440" tIns="45720" rIns="91440" bIns="45720" rtlCol="0" anchor="t">
            <a:normAutofit/>
          </a:bodyPr>
          <a:lstStyle/>
          <a:p>
            <a:pPr>
              <a:lnSpc>
                <a:spcPct val="150000"/>
              </a:lnSpc>
            </a:pPr>
            <a:r>
              <a:rPr lang="en-US" altLang="zh-TW" sz="2600" dirty="0">
                <a:latin typeface="Calibri" panose="020F0502020204030204" pitchFamily="34" charset="0"/>
                <a:cs typeface="Calibri" panose="020F0502020204030204" pitchFamily="34" charset="0"/>
              </a:rPr>
              <a:t>By calculating the statics we got, we expect to save 225 staffs for the Chunghwa Post. It causes total 225(people) x 30075($/person) a month, and that equals to almost </a:t>
            </a:r>
            <a:r>
              <a:rPr lang="en-US" altLang="zh-TW" sz="2600" b="1" dirty="0" smtClean="0">
                <a:solidFill>
                  <a:srgbClr val="FF0000"/>
                </a:solidFill>
                <a:latin typeface="Calibri" panose="020F0502020204030204" pitchFamily="34" charset="0"/>
                <a:cs typeface="Calibri" panose="020F0502020204030204" pitchFamily="34" charset="0"/>
              </a:rPr>
              <a:t>6.8 million</a:t>
            </a:r>
            <a:r>
              <a:rPr lang="en-US" altLang="zh-TW" sz="2600" dirty="0">
                <a:solidFill>
                  <a:srgbClr val="FF0000"/>
                </a:solidFill>
                <a:latin typeface="Calibri" panose="020F0502020204030204" pitchFamily="34" charset="0"/>
                <a:cs typeface="Calibri" panose="020F0502020204030204" pitchFamily="34" charset="0"/>
              </a:rPr>
              <a:t>. ​</a:t>
            </a:r>
            <a:endParaRPr lang="zh-TW" altLang="en-US" sz="2600" dirty="0">
              <a:solidFill>
                <a:srgbClr val="FF0000"/>
              </a:solidFill>
              <a:latin typeface="Calibri" panose="020F0502020204030204" pitchFamily="34" charset="0"/>
              <a:ea typeface="新細明體"/>
              <a:cs typeface="Calibri" panose="020F0502020204030204" pitchFamily="34" charset="0"/>
            </a:endParaRPr>
          </a:p>
        </p:txBody>
      </p:sp>
      <p:pic>
        <p:nvPicPr>
          <p:cNvPr id="4" name="圖片 3"/>
          <p:cNvPicPr>
            <a:picLocks noChangeAspect="1"/>
          </p:cNvPicPr>
          <p:nvPr/>
        </p:nvPicPr>
        <p:blipFill>
          <a:blip r:embed="rId2"/>
          <a:stretch>
            <a:fillRect/>
          </a:stretch>
        </p:blipFill>
        <p:spPr>
          <a:xfrm>
            <a:off x="3858567" y="3802078"/>
            <a:ext cx="4008894" cy="2692104"/>
          </a:xfrm>
          <a:prstGeom prst="rect">
            <a:avLst/>
          </a:prstGeom>
        </p:spPr>
      </p:pic>
    </p:spTree>
    <p:extLst>
      <p:ext uri="{BB962C8B-B14F-4D97-AF65-F5344CB8AC3E}">
        <p14:creationId xmlns:p14="http://schemas.microsoft.com/office/powerpoint/2010/main" val="2805325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EF93A3B-0912-4F60-9C92-63F6734EBE7A}"/>
              </a:ext>
            </a:extLst>
          </p:cNvPr>
          <p:cNvSpPr>
            <a:spLocks noGrp="1"/>
          </p:cNvSpPr>
          <p:nvPr>
            <p:ph type="title"/>
          </p:nvPr>
        </p:nvSpPr>
        <p:spPr/>
        <p:txBody>
          <a:bodyPr/>
          <a:lstStyle/>
          <a:p>
            <a:pPr algn="ctr"/>
            <a:r>
              <a:rPr lang="zh-TW" altLang="en-US" dirty="0">
                <a:latin typeface="Calibri" panose="020F0502020204030204" pitchFamily="34" charset="0"/>
                <a:ea typeface="新細明體"/>
                <a:cs typeface="Calibri" panose="020F0502020204030204" pitchFamily="34" charset="0"/>
              </a:rPr>
              <a:t>I-P-O Cycle</a:t>
            </a:r>
          </a:p>
        </p:txBody>
      </p:sp>
      <p:pic>
        <p:nvPicPr>
          <p:cNvPr id="8" name="圖片 8">
            <a:extLst>
              <a:ext uri="{FF2B5EF4-FFF2-40B4-BE49-F238E27FC236}">
                <a16:creationId xmlns:a16="http://schemas.microsoft.com/office/drawing/2014/main" xmlns="" id="{ED71C1A2-8DF4-4FA6-A891-404A07CDB81C}"/>
              </a:ext>
            </a:extLst>
          </p:cNvPr>
          <p:cNvPicPr>
            <a:picLocks noGrp="1" noChangeAspect="1"/>
          </p:cNvPicPr>
          <p:nvPr>
            <p:ph idx="1"/>
          </p:nvPr>
        </p:nvPicPr>
        <p:blipFill>
          <a:blip r:embed="rId2"/>
          <a:stretch>
            <a:fillRect/>
          </a:stretch>
        </p:blipFill>
        <p:spPr>
          <a:xfrm>
            <a:off x="991879" y="1618858"/>
            <a:ext cx="9878469" cy="2581950"/>
          </a:xfrm>
          <a:prstGeom prst="rect">
            <a:avLst/>
          </a:prstGeom>
        </p:spPr>
      </p:pic>
      <p:sp>
        <p:nvSpPr>
          <p:cNvPr id="10" name="文字方塊 9">
            <a:extLst>
              <a:ext uri="{FF2B5EF4-FFF2-40B4-BE49-F238E27FC236}">
                <a16:creationId xmlns:a16="http://schemas.microsoft.com/office/drawing/2014/main" xmlns="" id="{AA2E93AD-56FC-4A3F-BFE9-964B61375EC3}"/>
              </a:ext>
            </a:extLst>
          </p:cNvPr>
          <p:cNvSpPr txBox="1"/>
          <p:nvPr/>
        </p:nvSpPr>
        <p:spPr>
          <a:xfrm>
            <a:off x="4150290" y="4541085"/>
            <a:ext cx="3234926"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000" dirty="0">
                <a:latin typeface="Calibri" panose="020F0502020204030204" pitchFamily="34" charset="0"/>
                <a:ea typeface="新細明體"/>
                <a:cs typeface="Calibri" panose="020F0502020204030204" pitchFamily="34" charset="0"/>
              </a:rPr>
              <a:t>String 1 ：</a:t>
            </a:r>
            <a:r>
              <a:rPr lang="en-US" altLang="zh-TW" sz="2000" dirty="0">
                <a:latin typeface="Calibri" panose="020F0502020204030204" pitchFamily="34" charset="0"/>
                <a:ea typeface="新細明體"/>
                <a:cs typeface="Calibri" panose="020F0502020204030204" pitchFamily="34" charset="0"/>
              </a:rPr>
              <a:t>ZIP   code</a:t>
            </a:r>
            <a:r>
              <a:rPr lang="zh-TW" sz="2000" dirty="0">
                <a:latin typeface="Calibri" panose="020F0502020204030204" pitchFamily="34" charset="0"/>
                <a:ea typeface="新細明體"/>
                <a:cs typeface="Calibri" panose="020F0502020204030204" pitchFamily="34" charset="0"/>
              </a:rPr>
              <a:t>(</a:t>
            </a:r>
            <a:r>
              <a:rPr lang="zh-TW" altLang="en-US" sz="2000" dirty="0">
                <a:latin typeface="Calibri" panose="020F0502020204030204" pitchFamily="34" charset="0"/>
                <a:ea typeface="新細明體"/>
                <a:cs typeface="Calibri" panose="020F0502020204030204" pitchFamily="34" charset="0"/>
              </a:rPr>
              <a:t> </a:t>
            </a:r>
            <a:r>
              <a:rPr lang="zh-TW" sz="2000" dirty="0">
                <a:latin typeface="Calibri" panose="020F0502020204030204" pitchFamily="34" charset="0"/>
                <a:ea typeface="新細明體"/>
                <a:cs typeface="Calibri" panose="020F0502020204030204" pitchFamily="34" charset="0"/>
              </a:rPr>
              <a:t>5</a:t>
            </a:r>
            <a:r>
              <a:rPr lang="zh-TW" altLang="en-US" sz="2000" dirty="0">
                <a:latin typeface="Calibri" panose="020F0502020204030204" pitchFamily="34" charset="0"/>
                <a:ea typeface="新細明體"/>
                <a:cs typeface="Calibri" panose="020F0502020204030204" pitchFamily="34" charset="0"/>
              </a:rPr>
              <a:t>  i</a:t>
            </a:r>
            <a:r>
              <a:rPr lang="en-US" altLang="zh-TW" sz="2000" dirty="0" err="1">
                <a:latin typeface="Calibri" panose="020F0502020204030204" pitchFamily="34" charset="0"/>
                <a:ea typeface="新細明體"/>
                <a:cs typeface="Calibri" panose="020F0502020204030204" pitchFamily="34" charset="0"/>
              </a:rPr>
              <a:t>n</a:t>
            </a:r>
            <a:r>
              <a:rPr lang="en-US" altLang="en-US" sz="2000" dirty="0" err="1">
                <a:latin typeface="Calibri" panose="020F0502020204030204" pitchFamily="34" charset="0"/>
                <a:ea typeface="新細明體"/>
                <a:cs typeface="Calibri" panose="020F0502020204030204" pitchFamily="34" charset="0"/>
              </a:rPr>
              <a:t>tegers</a:t>
            </a:r>
            <a:r>
              <a:rPr lang="en-US" altLang="en-US" sz="2000" dirty="0">
                <a:latin typeface="Calibri" panose="020F0502020204030204" pitchFamily="34" charset="0"/>
                <a:ea typeface="新細明體"/>
                <a:cs typeface="Calibri" panose="020F0502020204030204" pitchFamily="34" charset="0"/>
              </a:rPr>
              <a:t>  </a:t>
            </a:r>
            <a:r>
              <a:rPr lang="zh-TW" sz="2000" dirty="0">
                <a:latin typeface="Calibri" panose="020F0502020204030204" pitchFamily="34" charset="0"/>
                <a:ea typeface="新細明體"/>
                <a:cs typeface="Calibri" panose="020F0502020204030204" pitchFamily="34" charset="0"/>
              </a:rPr>
              <a:t>)</a:t>
            </a:r>
            <a:endParaRPr lang="zh-TW" sz="2000" dirty="0">
              <a:latin typeface="Calibri" panose="020F0502020204030204" pitchFamily="34" charset="0"/>
              <a:cs typeface="Calibri" panose="020F0502020204030204" pitchFamily="34" charset="0"/>
            </a:endParaRPr>
          </a:p>
        </p:txBody>
      </p:sp>
      <p:sp>
        <p:nvSpPr>
          <p:cNvPr id="11" name="文字方塊 10">
            <a:extLst>
              <a:ext uri="{FF2B5EF4-FFF2-40B4-BE49-F238E27FC236}">
                <a16:creationId xmlns:a16="http://schemas.microsoft.com/office/drawing/2014/main" xmlns="" id="{7EED64ED-9645-49B9-BB12-FB42A5A14325}"/>
              </a:ext>
            </a:extLst>
          </p:cNvPr>
          <p:cNvSpPr txBox="1"/>
          <p:nvPr/>
        </p:nvSpPr>
        <p:spPr>
          <a:xfrm>
            <a:off x="4150290" y="5319467"/>
            <a:ext cx="3912295" cy="129266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000" dirty="0">
                <a:latin typeface="Calibri" panose="020F0502020204030204" pitchFamily="34" charset="0"/>
                <a:ea typeface="新細明體"/>
                <a:cs typeface="Calibri" panose="020F0502020204030204" pitchFamily="34" charset="0"/>
              </a:rPr>
              <a:t>Number 2 ：</a:t>
            </a:r>
            <a:r>
              <a:rPr lang="en-US" altLang="zh-TW" sz="2000" dirty="0">
                <a:latin typeface="Calibri" panose="020F0502020204030204" pitchFamily="34" charset="0"/>
                <a:ea typeface="新細明體"/>
                <a:cs typeface="Calibri" panose="020F0502020204030204" pitchFamily="34" charset="0"/>
              </a:rPr>
              <a:t>the   least   digit   we   hope to classify</a:t>
            </a:r>
            <a:r>
              <a:rPr lang="zh-TW" sz="2000" dirty="0">
                <a:latin typeface="Calibri" panose="020F0502020204030204" pitchFamily="34" charset="0"/>
                <a:ea typeface="新細明體"/>
                <a:cs typeface="Calibri" panose="020F0502020204030204" pitchFamily="34" charset="0"/>
              </a:rPr>
              <a:t>(1~5)</a:t>
            </a:r>
            <a:endParaRPr lang="zh-TW" sz="2000" dirty="0">
              <a:latin typeface="Calibri" panose="020F0502020204030204" pitchFamily="34" charset="0"/>
              <a:cs typeface="Calibri" panose="020F0502020204030204" pitchFamily="34" charset="0"/>
            </a:endParaRPr>
          </a:p>
          <a:p>
            <a:pPr algn="l"/>
            <a:endParaRPr lang="zh-TW" altLang="en-US" dirty="0">
              <a:latin typeface="Calibri" panose="020F0502020204030204" pitchFamily="34" charset="0"/>
              <a:ea typeface="新細明體"/>
              <a:cs typeface="Calibri" panose="020F0502020204030204" pitchFamily="34" charset="0"/>
            </a:endParaRPr>
          </a:p>
        </p:txBody>
      </p:sp>
    </p:spTree>
    <p:extLst>
      <p:ext uri="{BB962C8B-B14F-4D97-AF65-F5344CB8AC3E}">
        <p14:creationId xmlns:p14="http://schemas.microsoft.com/office/powerpoint/2010/main" val="4185041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33">
            <a:extLst>
              <a:ext uri="{FF2B5EF4-FFF2-40B4-BE49-F238E27FC236}">
                <a16:creationId xmlns:a16="http://schemas.microsoft.com/office/drawing/2014/main" xmlns="" id="{5F3FC718-FDE3-4EF7-921E-A5F374EAF8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xmlns="" id="{2422B205-05F8-4BC8-95BB-E29112835EBD}"/>
              </a:ext>
            </a:extLst>
          </p:cNvPr>
          <p:cNvSpPr>
            <a:spLocks noGrp="1"/>
          </p:cNvSpPr>
          <p:nvPr>
            <p:ph type="title"/>
          </p:nvPr>
        </p:nvSpPr>
        <p:spPr>
          <a:xfrm>
            <a:off x="655642" y="2443680"/>
            <a:ext cx="3108626" cy="1444752"/>
          </a:xfrm>
        </p:spPr>
        <p:txBody>
          <a:bodyPr vert="horz" lIns="91440" tIns="45720" rIns="91440" bIns="45720" rtlCol="0" anchor="b">
            <a:normAutofit/>
          </a:bodyPr>
          <a:lstStyle/>
          <a:p>
            <a:pPr algn="ctr"/>
            <a:r>
              <a:rPr lang="en-US" altLang="zh-TW" sz="4000" b="0" i="0" kern="1200" dirty="0">
                <a:solidFill>
                  <a:srgbClr val="EBEBEB"/>
                </a:solidFill>
                <a:latin typeface="Calibri" panose="020F0502020204030204" pitchFamily="34" charset="0"/>
                <a:cs typeface="Calibri" panose="020F0502020204030204" pitchFamily="34" charset="0"/>
              </a:rPr>
              <a:t>Flow chart</a:t>
            </a:r>
          </a:p>
        </p:txBody>
      </p:sp>
      <p:sp>
        <p:nvSpPr>
          <p:cNvPr id="32" name="Freeform 11">
            <a:extLst>
              <a:ext uri="{FF2B5EF4-FFF2-40B4-BE49-F238E27FC236}">
                <a16:creationId xmlns:a16="http://schemas.microsoft.com/office/drawing/2014/main" xmlns="" id="{FAA0F719-3DC8-4F08-AD8F-5A845658CB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3" name="Freeform: Shape 37">
            <a:extLst>
              <a:ext uri="{FF2B5EF4-FFF2-40B4-BE49-F238E27FC236}">
                <a16:creationId xmlns:a16="http://schemas.microsoft.com/office/drawing/2014/main" xmlns="" id="{7DCB61BE-FA0F-4EFB-BE0E-268BAD8E30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5" name="Rectangle 39">
            <a:extLst>
              <a:ext uri="{FF2B5EF4-FFF2-40B4-BE49-F238E27FC236}">
                <a16:creationId xmlns:a16="http://schemas.microsoft.com/office/drawing/2014/main" xmlns="" id="{A4B31EAA-7423-46F7-9B90-4AB2B09C35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7" name="圖片 4" descr="一張含有 文字, 地圖 的圖片&#10;&#10;描述是以高可信度產生">
            <a:extLst>
              <a:ext uri="{FF2B5EF4-FFF2-40B4-BE49-F238E27FC236}">
                <a16:creationId xmlns:a16="http://schemas.microsoft.com/office/drawing/2014/main" xmlns="" id="{1B9A2573-368E-4795-8761-BC480F7512D7}"/>
              </a:ext>
            </a:extLst>
          </p:cNvPr>
          <p:cNvPicPr>
            <a:picLocks noChangeAspect="1"/>
          </p:cNvPicPr>
          <p:nvPr/>
        </p:nvPicPr>
        <p:blipFill>
          <a:blip r:embed="rId2"/>
          <a:stretch>
            <a:fillRect/>
          </a:stretch>
        </p:blipFill>
        <p:spPr>
          <a:xfrm>
            <a:off x="4470611" y="1231271"/>
            <a:ext cx="7374313" cy="5626729"/>
          </a:xfrm>
          <a:prstGeom prst="rect">
            <a:avLst/>
          </a:prstGeom>
          <a:effectLst/>
        </p:spPr>
      </p:pic>
    </p:spTree>
    <p:extLst>
      <p:ext uri="{BB962C8B-B14F-4D97-AF65-F5344CB8AC3E}">
        <p14:creationId xmlns:p14="http://schemas.microsoft.com/office/powerpoint/2010/main" val="214704620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41B68C77-138E-4BF7-A276-BD0C78A4219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xmlns="" id="{7C268552-D473-46ED-B1B8-422042C4DEF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xmlns="" id="{4AC0CD9D-7610-4620-93B4-798CCD9AB5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xmlns="" id="{B9238B3E-24AA-439A-B527-6C5DF6D7214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xmlns="" id="{69F01145-BEA3-4CBF-AA21-10077B948CA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xmlns="" id="{DE4D62F9-188E-4530-84C2-24BDEE4BEB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757B325C-3E35-45CF-9D07-3BCB281F3B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xmlns="" id="{646B8718-111D-4E31-A44B-8B281C72D17E}"/>
              </a:ext>
            </a:extLst>
          </p:cNvPr>
          <p:cNvSpPr>
            <a:spLocks noGrp="1"/>
          </p:cNvSpPr>
          <p:nvPr>
            <p:ph type="title"/>
          </p:nvPr>
        </p:nvSpPr>
        <p:spPr>
          <a:xfrm>
            <a:off x="8175853" y="789254"/>
            <a:ext cx="3650248" cy="3066507"/>
          </a:xfrm>
        </p:spPr>
        <p:txBody>
          <a:bodyPr vert="horz" lIns="91440" tIns="45720" rIns="91440" bIns="45720" rtlCol="0" anchor="b">
            <a:normAutofit/>
          </a:bodyPr>
          <a:lstStyle/>
          <a:p>
            <a:r>
              <a:rPr lang="zh-TW" altLang="en-US" sz="4400" dirty="0">
                <a:solidFill>
                  <a:srgbClr val="EBEBEB"/>
                </a:solidFill>
                <a:latin typeface="Calibri" panose="020F0502020204030204" pitchFamily="34" charset="0"/>
                <a:ea typeface="新細明體"/>
                <a:cs typeface="Calibri" panose="020F0502020204030204" pitchFamily="34" charset="0"/>
              </a:rPr>
              <a:t>Delivery route</a:t>
            </a:r>
            <a:endParaRPr lang="zh-TW" altLang="en-US" sz="4400" b="0" i="0" kern="1200" dirty="0">
              <a:solidFill>
                <a:srgbClr val="EBEBEB"/>
              </a:solidFill>
              <a:latin typeface="Calibri" panose="020F0502020204030204" pitchFamily="34" charset="0"/>
              <a:ea typeface="新細明體"/>
              <a:cs typeface="Calibri" panose="020F0502020204030204" pitchFamily="34" charset="0"/>
            </a:endParaRPr>
          </a:p>
        </p:txBody>
      </p:sp>
      <p:sp>
        <p:nvSpPr>
          <p:cNvPr id="22" name="Freeform 36">
            <a:extLst>
              <a:ext uri="{FF2B5EF4-FFF2-40B4-BE49-F238E27FC236}">
                <a16:creationId xmlns:a16="http://schemas.microsoft.com/office/drawing/2014/main" xmlns="" id="{C24BEC42-AFF3-40D1-93A2-A27A42E1E2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4" name="Freeform: Shape 23">
            <a:extLst>
              <a:ext uri="{FF2B5EF4-FFF2-40B4-BE49-F238E27FC236}">
                <a16:creationId xmlns:a16="http://schemas.microsoft.com/office/drawing/2014/main" xmlns="" id="{608F427C-1EC9-4280-9367-F2B3AA063E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xmlns="" id="{F98810A7-E114-447A-A7D6-69B27CFB565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圖片 3">
            <a:extLst>
              <a:ext uri="{FF2B5EF4-FFF2-40B4-BE49-F238E27FC236}">
                <a16:creationId xmlns:a16="http://schemas.microsoft.com/office/drawing/2014/main" xmlns="" id="{39FD8E34-FB94-4C02-B24B-B9E7FEF459DE}"/>
              </a:ext>
            </a:extLst>
          </p:cNvPr>
          <p:cNvPicPr>
            <a:picLocks noChangeAspect="1"/>
          </p:cNvPicPr>
          <p:nvPr/>
        </p:nvPicPr>
        <p:blipFill>
          <a:blip r:embed="rId6"/>
          <a:stretch>
            <a:fillRect/>
          </a:stretch>
        </p:blipFill>
        <p:spPr>
          <a:xfrm>
            <a:off x="84098" y="1421212"/>
            <a:ext cx="7445578" cy="4015576"/>
          </a:xfrm>
          <a:prstGeom prst="rect">
            <a:avLst/>
          </a:prstGeom>
          <a:effectLst/>
        </p:spPr>
      </p:pic>
      <p:pic>
        <p:nvPicPr>
          <p:cNvPr id="4" name="圖片 3"/>
          <p:cNvPicPr>
            <a:picLocks noChangeAspect="1"/>
          </p:cNvPicPr>
          <p:nvPr/>
        </p:nvPicPr>
        <p:blipFill>
          <a:blip r:embed="rId7"/>
          <a:stretch>
            <a:fillRect/>
          </a:stretch>
        </p:blipFill>
        <p:spPr>
          <a:xfrm>
            <a:off x="2099997" y="3811509"/>
            <a:ext cx="1706890" cy="2355244"/>
          </a:xfrm>
          <a:prstGeom prst="rect">
            <a:avLst/>
          </a:prstGeom>
        </p:spPr>
      </p:pic>
      <p:pic>
        <p:nvPicPr>
          <p:cNvPr id="5" name="圖片 4"/>
          <p:cNvPicPr>
            <a:picLocks noChangeAspect="1"/>
          </p:cNvPicPr>
          <p:nvPr/>
        </p:nvPicPr>
        <p:blipFill>
          <a:blip r:embed="rId8"/>
          <a:stretch>
            <a:fillRect/>
          </a:stretch>
        </p:blipFill>
        <p:spPr>
          <a:xfrm>
            <a:off x="4057854" y="4081987"/>
            <a:ext cx="1556431" cy="827626"/>
          </a:xfrm>
          <a:prstGeom prst="rect">
            <a:avLst/>
          </a:prstGeom>
        </p:spPr>
      </p:pic>
    </p:spTree>
    <p:extLst>
      <p:ext uri="{BB962C8B-B14F-4D97-AF65-F5344CB8AC3E}">
        <p14:creationId xmlns:p14="http://schemas.microsoft.com/office/powerpoint/2010/main" val="213541983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離子">
  <a:themeElements>
    <a:clrScheme name="離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離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離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44</TotalTime>
  <Words>234</Words>
  <Application>Microsoft Office PowerPoint</Application>
  <PresentationFormat>自訂</PresentationFormat>
  <Paragraphs>35</Paragraphs>
  <Slides>11</Slides>
  <Notes>0</Notes>
  <HiddenSlides>0</HiddenSlides>
  <MMClips>1</MMClips>
  <ScaleCrop>false</ScaleCrop>
  <HeadingPairs>
    <vt:vector size="4" baseType="variant">
      <vt:variant>
        <vt:lpstr>佈景主題</vt:lpstr>
      </vt:variant>
      <vt:variant>
        <vt:i4>1</vt:i4>
      </vt:variant>
      <vt:variant>
        <vt:lpstr>投影片標題</vt:lpstr>
      </vt:variant>
      <vt:variant>
        <vt:i4>11</vt:i4>
      </vt:variant>
    </vt:vector>
  </HeadingPairs>
  <TitlesOfParts>
    <vt:vector size="12" baseType="lpstr">
      <vt:lpstr>離子</vt:lpstr>
      <vt:lpstr>Team 9</vt:lpstr>
      <vt:lpstr>Team introduction</vt:lpstr>
      <vt:lpstr>Idea : Classification of letters &amp; packages </vt:lpstr>
      <vt:lpstr>video</vt:lpstr>
      <vt:lpstr>Basic information </vt:lpstr>
      <vt:lpstr>Expectation</vt:lpstr>
      <vt:lpstr>I-P-O Cycle</vt:lpstr>
      <vt:lpstr>Flow chart</vt:lpstr>
      <vt:lpstr>Delivery route</vt:lpstr>
      <vt:lpstr>PowerPoint 簡報</vt:lpstr>
      <vt:lpstr>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
  <cp:lastModifiedBy>張為智</cp:lastModifiedBy>
  <cp:revision>30</cp:revision>
  <dcterms:created xsi:type="dcterms:W3CDTF">2012-07-30T21:28:29Z</dcterms:created>
  <dcterms:modified xsi:type="dcterms:W3CDTF">2019-06-21T07:05:10Z</dcterms:modified>
</cp:coreProperties>
</file>